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notesMasterIdLst>
    <p:notesMasterId r:id="rId11"/>
  </p:notesMasterIdLst>
  <p:handoutMasterIdLst>
    <p:handoutMasterId r:id="rId12"/>
  </p:handoutMasterIdLst>
  <p:sldIdLst>
    <p:sldId id="392" r:id="rId3"/>
    <p:sldId id="393" r:id="rId4"/>
    <p:sldId id="394" r:id="rId5"/>
    <p:sldId id="395" r:id="rId6"/>
    <p:sldId id="396" r:id="rId7"/>
    <p:sldId id="397" r:id="rId8"/>
    <p:sldId id="382" r:id="rId9"/>
    <p:sldId id="398" r:id="rId10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3246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B57455F-8C93-2E77-DF10-A377F055AE3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Class – A Study Of The Psalms (30)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382CD27-5FB0-3034-E70B-9C8A374F52A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7/3/2022 am class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E3ED72D-B841-127D-FB14-9EB6166BDEB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3B105CC-7EAC-AA15-6EA0-35FCB2E5041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B2D36C22-50C6-4518-B896-D01398EF4068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5416845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r>
              <a:rPr lang="en-US"/>
              <a:t>Class – A Study Of The Psalms (30)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/>
              <a:t>7/3/2022 am class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7" tIns="48329" rIns="96657" bIns="4832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620577"/>
            <a:ext cx="5852160" cy="3780472"/>
          </a:xfrm>
          <a:prstGeom prst="rect">
            <a:avLst/>
          </a:prstGeom>
        </p:spPr>
        <p:txBody>
          <a:bodyPr vert="horz" lIns="96657" tIns="48329" rIns="96657" bIns="4832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C6D71C74-D24B-4692-AD4D-6C911E7F89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039757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-3222625" y="304800"/>
            <a:ext cx="11909425" cy="4724400"/>
            <a:chOff x="-2030" y="192"/>
            <a:chExt cx="7502" cy="2976"/>
          </a:xfrm>
        </p:grpSpPr>
        <p:sp>
          <p:nvSpPr>
            <p:cNvPr id="9219" name="Line 3"/>
            <p:cNvSpPr>
              <a:spLocks noChangeShapeType="1"/>
            </p:cNvSpPr>
            <p:nvPr/>
          </p:nvSpPr>
          <p:spPr bwMode="auto">
            <a:xfrm>
              <a:off x="912" y="1584"/>
              <a:ext cx="456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>
                <a:solidFill>
                  <a:srgbClr val="000000"/>
                </a:solidFill>
              </a:endParaRPr>
            </a:p>
          </p:txBody>
        </p:sp>
        <p:sp>
          <p:nvSpPr>
            <p:cNvPr id="9220" name="AutoShape 4"/>
            <p:cNvSpPr>
              <a:spLocks noChangeArrowheads="1"/>
            </p:cNvSpPr>
            <p:nvPr/>
          </p:nvSpPr>
          <p:spPr bwMode="auto">
            <a:xfrm>
              <a:off x="-1584" y="864"/>
              <a:ext cx="2304" cy="2304"/>
            </a:xfrm>
            <a:custGeom>
              <a:avLst/>
              <a:gdLst>
                <a:gd name="G0" fmla="+- 12083 0 0"/>
                <a:gd name="G1" fmla="+- -3200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44083" y="2368"/>
                </a:cxn>
                <a:cxn ang="0">
                  <a:pos x="64000" y="32000"/>
                </a:cxn>
                <a:cxn ang="0">
                  <a:pos x="44083" y="61631"/>
                </a:cxn>
                <a:cxn ang="0">
                  <a:pos x="44083" y="61631"/>
                </a:cxn>
                <a:cxn ang="0">
                  <a:pos x="44082" y="61631"/>
                </a:cxn>
                <a:cxn ang="0">
                  <a:pos x="44083" y="61632"/>
                </a:cxn>
                <a:cxn ang="0">
                  <a:pos x="44083" y="2368"/>
                </a:cxn>
                <a:cxn ang="0">
                  <a:pos x="44082" y="2368"/>
                </a:cxn>
                <a:cxn ang="0">
                  <a:pos x="44083" y="2368"/>
                </a:cxn>
              </a:cxnLst>
              <a:rect l="T13" t="T15" r="T17" b="T19"/>
              <a:pathLst>
                <a:path w="64000" h="64000">
                  <a:moveTo>
                    <a:pt x="44083" y="2368"/>
                  </a:moveTo>
                  <a:cubicBezTo>
                    <a:pt x="56127" y="7280"/>
                    <a:pt x="64000" y="18993"/>
                    <a:pt x="64000" y="32000"/>
                  </a:cubicBezTo>
                  <a:cubicBezTo>
                    <a:pt x="64000" y="45006"/>
                    <a:pt x="56127" y="56719"/>
                    <a:pt x="44083" y="61631"/>
                  </a:cubicBezTo>
                  <a:cubicBezTo>
                    <a:pt x="44082" y="61631"/>
                    <a:pt x="44082" y="61631"/>
                    <a:pt x="44082" y="61631"/>
                  </a:cubicBezTo>
                  <a:lnTo>
                    <a:pt x="44083" y="61632"/>
                  </a:lnTo>
                  <a:lnTo>
                    <a:pt x="44083" y="2368"/>
                  </a:lnTo>
                  <a:lnTo>
                    <a:pt x="44082" y="2368"/>
                  </a:lnTo>
                  <a:cubicBezTo>
                    <a:pt x="44082" y="2368"/>
                    <a:pt x="44082" y="2368"/>
                    <a:pt x="44083" y="2368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9221" name="AutoShape 5"/>
            <p:cNvSpPr>
              <a:spLocks noChangeArrowheads="1"/>
            </p:cNvSpPr>
            <p:nvPr/>
          </p:nvSpPr>
          <p:spPr bwMode="auto">
            <a:xfrm>
              <a:off x="-2030" y="192"/>
              <a:ext cx="2544" cy="2544"/>
            </a:xfrm>
            <a:custGeom>
              <a:avLst/>
              <a:gdLst>
                <a:gd name="G0" fmla="+- 18994 0 0"/>
                <a:gd name="G1" fmla="+- -30013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994" y="6246"/>
                </a:cxn>
                <a:cxn ang="0">
                  <a:pos x="64000" y="32000"/>
                </a:cxn>
                <a:cxn ang="0">
                  <a:pos x="50994" y="57753"/>
                </a:cxn>
                <a:cxn ang="0">
                  <a:pos x="50994" y="57753"/>
                </a:cxn>
                <a:cxn ang="0">
                  <a:pos x="50993" y="57753"/>
                </a:cxn>
                <a:cxn ang="0">
                  <a:pos x="50994" y="57754"/>
                </a:cxn>
                <a:cxn ang="0">
                  <a:pos x="50994" y="6246"/>
                </a:cxn>
                <a:cxn ang="0">
                  <a:pos x="50993" y="6246"/>
                </a:cxn>
                <a:cxn ang="0">
                  <a:pos x="50994" y="6246"/>
                </a:cxn>
              </a:cxnLst>
              <a:rect l="T13" t="T15" r="T17" b="T19"/>
              <a:pathLst>
                <a:path w="64000" h="64000">
                  <a:moveTo>
                    <a:pt x="50994" y="6246"/>
                  </a:moveTo>
                  <a:cubicBezTo>
                    <a:pt x="59172" y="12279"/>
                    <a:pt x="64000" y="21837"/>
                    <a:pt x="64000" y="32000"/>
                  </a:cubicBezTo>
                  <a:cubicBezTo>
                    <a:pt x="64000" y="42162"/>
                    <a:pt x="59172" y="51720"/>
                    <a:pt x="50994" y="57753"/>
                  </a:cubicBezTo>
                  <a:cubicBezTo>
                    <a:pt x="50993" y="57753"/>
                    <a:pt x="50993" y="57753"/>
                    <a:pt x="50993" y="57753"/>
                  </a:cubicBezTo>
                  <a:lnTo>
                    <a:pt x="50994" y="57754"/>
                  </a:lnTo>
                  <a:lnTo>
                    <a:pt x="50994" y="6246"/>
                  </a:lnTo>
                  <a:lnTo>
                    <a:pt x="50993" y="6246"/>
                  </a:lnTo>
                  <a:cubicBezTo>
                    <a:pt x="50993" y="6246"/>
                    <a:pt x="50993" y="6246"/>
                    <a:pt x="50994" y="6246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>
                <a:solidFill>
                  <a:srgbClr val="000000"/>
                </a:solidFill>
                <a:latin typeface="Arial" charset="0"/>
              </a:endParaRPr>
            </a:p>
          </p:txBody>
        </p:sp>
      </p:grpSp>
      <p:sp>
        <p:nvSpPr>
          <p:cNvPr id="9222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443038" y="985840"/>
            <a:ext cx="7239000" cy="144462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443038" y="3427413"/>
            <a:ext cx="72390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224" name="Rectangle 8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521F2821-2941-476C-9F5F-60A7191D27D2}" type="datetimeFigureOut">
              <a:rPr lang="en-US" smtClean="0"/>
              <a:t>8/13/2022</a:t>
            </a:fld>
            <a:endParaRPr lang="en-US"/>
          </a:p>
        </p:txBody>
      </p:sp>
      <p:sp>
        <p:nvSpPr>
          <p:cNvPr id="9225" name="Rectangle 9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226" name="Rectangle 10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D3A1B167-6F2A-4614-8B12-F63704007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93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21F2821-2941-476C-9F5F-60A7191D27D2}" type="datetimeFigureOut">
              <a:rPr lang="en-US" smtClean="0"/>
              <a:t>8/13/2022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A1B167-6F2A-4614-8B12-F63704007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5374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6413" y="301625"/>
            <a:ext cx="1827212" cy="56403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0013" y="301625"/>
            <a:ext cx="5334000" cy="56403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21F2821-2941-476C-9F5F-60A7191D27D2}" type="datetimeFigureOut">
              <a:rPr lang="en-US" smtClean="0"/>
              <a:t>8/13/2022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A1B167-6F2A-4614-8B12-F63704007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0338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6BD29DA-F084-4C85-A93B-6398D1401EB6}" type="datetimeFigureOut">
              <a:rPr lang="en-US" smtClean="0"/>
              <a:t>8/13/2022</a:t>
            </a:fld>
            <a:endParaRPr lang="en-US"/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CD58AF3F-20DD-4FA5-AAF5-06AFC7C023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544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6BD29DA-F084-4C85-A93B-6398D1401EB6}" type="datetimeFigureOut">
              <a:rPr lang="en-US" smtClean="0"/>
              <a:t>8/13/2022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58AF3F-20DD-4FA5-AAF5-06AFC7C023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3496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6BD29DA-F084-4C85-A93B-6398D1401EB6}" type="datetimeFigureOut">
              <a:rPr lang="en-US" smtClean="0"/>
              <a:t>8/13/2022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CD58AF3F-20DD-4FA5-AAF5-06AFC7C023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5083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6BD29DA-F084-4C85-A93B-6398D1401EB6}" type="datetimeFigureOut">
              <a:rPr lang="en-US" smtClean="0"/>
              <a:t>8/13/2022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58AF3F-20DD-4FA5-AAF5-06AFC7C023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6305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6BD29DA-F084-4C85-A93B-6398D1401EB6}" type="datetimeFigureOut">
              <a:rPr lang="en-US" smtClean="0"/>
              <a:t>8/13/2022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58AF3F-20DD-4FA5-AAF5-06AFC7C023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4349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6BD29DA-F084-4C85-A93B-6398D1401EB6}" type="datetimeFigureOut">
              <a:rPr lang="en-US" smtClean="0"/>
              <a:t>8/13/2022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58AF3F-20DD-4FA5-AAF5-06AFC7C023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6123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6BD29DA-F084-4C85-A93B-6398D1401EB6}" type="datetimeFigureOut">
              <a:rPr lang="en-US" smtClean="0"/>
              <a:t>8/13/2022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58AF3F-20DD-4FA5-AAF5-06AFC7C023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55518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6" name="Rounded Rectangle 5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6BD29DA-F084-4C85-A93B-6398D1401EB6}" type="datetimeFigureOut">
              <a:rPr lang="en-US" smtClean="0"/>
              <a:t>8/13/2022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58AF3F-20DD-4FA5-AAF5-06AFC7C023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94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21F2821-2941-476C-9F5F-60A7191D27D2}" type="datetimeFigureOut">
              <a:rPr lang="en-US" smtClean="0"/>
              <a:t>8/13/2022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A1B167-6F2A-4614-8B12-F63704007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14878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6BD29DA-F084-4C85-A93B-6398D1401EB6}" type="datetimeFigureOut">
              <a:rPr lang="en-US" smtClean="0"/>
              <a:t>8/13/2022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CD58AF3F-20DD-4FA5-AAF5-06AFC7C023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33005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6BD29DA-F084-4C85-A93B-6398D1401EB6}" type="datetimeFigureOut">
              <a:rPr lang="en-US" smtClean="0"/>
              <a:t>8/13/2022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58AF3F-20DD-4FA5-AAF5-06AFC7C023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53010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6BD29DA-F084-4C85-A93B-6398D1401EB6}" type="datetimeFigureOut">
              <a:rPr lang="en-US" smtClean="0"/>
              <a:t>8/13/2022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58AF3F-20DD-4FA5-AAF5-06AFC7C023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560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21F2821-2941-476C-9F5F-60A7191D27D2}" type="datetimeFigureOut">
              <a:rPr lang="en-US" smtClean="0"/>
              <a:t>8/13/2022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A1B167-6F2A-4614-8B12-F63704007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79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0014" y="1827213"/>
            <a:ext cx="3579812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2225" y="1827213"/>
            <a:ext cx="35814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21F2821-2941-476C-9F5F-60A7191D27D2}" type="datetimeFigureOut">
              <a:rPr lang="en-US" smtClean="0"/>
              <a:t>8/13/2022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A1B167-6F2A-4614-8B12-F63704007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2360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21F2821-2941-476C-9F5F-60A7191D27D2}" type="datetimeFigureOut">
              <a:rPr lang="en-US" smtClean="0"/>
              <a:t>8/13/2022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A1B167-6F2A-4614-8B12-F63704007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978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21F2821-2941-476C-9F5F-60A7191D27D2}" type="datetimeFigureOut">
              <a:rPr lang="en-US" smtClean="0"/>
              <a:t>8/13/2022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A1B167-6F2A-4614-8B12-F63704007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4969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21F2821-2941-476C-9F5F-60A7191D27D2}" type="datetimeFigureOut">
              <a:rPr lang="en-US" smtClean="0"/>
              <a:t>8/13/2022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A1B167-6F2A-4614-8B12-F63704007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816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21F2821-2941-476C-9F5F-60A7191D27D2}" type="datetimeFigureOut">
              <a:rPr lang="en-US" smtClean="0"/>
              <a:t>8/13/2022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A1B167-6F2A-4614-8B12-F63704007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386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21F2821-2941-476C-9F5F-60A7191D27D2}" type="datetimeFigureOut">
              <a:rPr lang="en-US" smtClean="0"/>
              <a:t>8/13/2022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A1B167-6F2A-4614-8B12-F63704007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4627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-3238500" y="0"/>
            <a:ext cx="11925300" cy="3810000"/>
            <a:chOff x="-2040" y="0"/>
            <a:chExt cx="7512" cy="2400"/>
          </a:xfrm>
        </p:grpSpPr>
        <p:sp>
          <p:nvSpPr>
            <p:cNvPr id="8195" name="AutoShape 3"/>
            <p:cNvSpPr>
              <a:spLocks noChangeArrowheads="1"/>
            </p:cNvSpPr>
            <p:nvPr/>
          </p:nvSpPr>
          <p:spPr bwMode="auto">
            <a:xfrm>
              <a:off x="-2040" y="432"/>
              <a:ext cx="2592" cy="1968"/>
            </a:xfrm>
            <a:custGeom>
              <a:avLst/>
              <a:gdLst>
                <a:gd name="G0" fmla="+- 18296 0 0"/>
                <a:gd name="G1" fmla="+- -30880 0 0"/>
                <a:gd name="G2" fmla="+- 31512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296" y="5746"/>
                </a:cxn>
                <a:cxn ang="0">
                  <a:pos x="64000" y="32000"/>
                </a:cxn>
                <a:cxn ang="0">
                  <a:pos x="50296" y="58253"/>
                </a:cxn>
                <a:cxn ang="0">
                  <a:pos x="50296" y="58253"/>
                </a:cxn>
                <a:cxn ang="0">
                  <a:pos x="50295" y="58253"/>
                </a:cxn>
                <a:cxn ang="0">
                  <a:pos x="50296" y="58254"/>
                </a:cxn>
                <a:cxn ang="0">
                  <a:pos x="50296" y="5746"/>
                </a:cxn>
                <a:cxn ang="0">
                  <a:pos x="50295" y="5746"/>
                </a:cxn>
                <a:cxn ang="0">
                  <a:pos x="50296" y="5746"/>
                </a:cxn>
              </a:cxnLst>
              <a:rect l="T13" t="T15" r="T17" b="T19"/>
              <a:pathLst>
                <a:path w="64000" h="64000">
                  <a:moveTo>
                    <a:pt x="50296" y="5746"/>
                  </a:moveTo>
                  <a:cubicBezTo>
                    <a:pt x="58882" y="11730"/>
                    <a:pt x="64000" y="21534"/>
                    <a:pt x="64000" y="32000"/>
                  </a:cubicBezTo>
                  <a:cubicBezTo>
                    <a:pt x="64000" y="42465"/>
                    <a:pt x="58882" y="52269"/>
                    <a:pt x="50296" y="58253"/>
                  </a:cubicBezTo>
                  <a:cubicBezTo>
                    <a:pt x="50296" y="58253"/>
                    <a:pt x="50296" y="58253"/>
                    <a:pt x="50295" y="58253"/>
                  </a:cubicBezTo>
                  <a:lnTo>
                    <a:pt x="50296" y="58254"/>
                  </a:lnTo>
                  <a:lnTo>
                    <a:pt x="50296" y="5746"/>
                  </a:lnTo>
                  <a:lnTo>
                    <a:pt x="50295" y="5746"/>
                  </a:lnTo>
                  <a:cubicBezTo>
                    <a:pt x="50296" y="5746"/>
                    <a:pt x="50296" y="5746"/>
                    <a:pt x="50296" y="5746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8196" name="AutoShape 4"/>
            <p:cNvSpPr>
              <a:spLocks noChangeArrowheads="1"/>
            </p:cNvSpPr>
            <p:nvPr/>
          </p:nvSpPr>
          <p:spPr bwMode="auto">
            <a:xfrm>
              <a:off x="-1528" y="0"/>
              <a:ext cx="1949" cy="1987"/>
            </a:xfrm>
            <a:custGeom>
              <a:avLst/>
              <a:gdLst>
                <a:gd name="G0" fmla="+- 18077 0 0"/>
                <a:gd name="G1" fmla="+- -3088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077" y="5595"/>
                </a:cxn>
                <a:cxn ang="0">
                  <a:pos x="64000" y="32000"/>
                </a:cxn>
                <a:cxn ang="0">
                  <a:pos x="50077" y="58404"/>
                </a:cxn>
                <a:cxn ang="0">
                  <a:pos x="50077" y="58404"/>
                </a:cxn>
                <a:cxn ang="0">
                  <a:pos x="50076" y="58404"/>
                </a:cxn>
                <a:cxn ang="0">
                  <a:pos x="50077" y="58405"/>
                </a:cxn>
                <a:cxn ang="0">
                  <a:pos x="50077" y="5595"/>
                </a:cxn>
                <a:cxn ang="0">
                  <a:pos x="50076" y="5595"/>
                </a:cxn>
                <a:cxn ang="0">
                  <a:pos x="50077" y="5595"/>
                </a:cxn>
              </a:cxnLst>
              <a:rect l="T13" t="T15" r="T17" b="T19"/>
              <a:pathLst>
                <a:path w="64000" h="64000">
                  <a:moveTo>
                    <a:pt x="50077" y="5595"/>
                  </a:moveTo>
                  <a:cubicBezTo>
                    <a:pt x="58790" y="11560"/>
                    <a:pt x="64000" y="21440"/>
                    <a:pt x="64000" y="32000"/>
                  </a:cubicBezTo>
                  <a:cubicBezTo>
                    <a:pt x="64000" y="42559"/>
                    <a:pt x="58790" y="52439"/>
                    <a:pt x="50077" y="58404"/>
                  </a:cubicBezTo>
                  <a:cubicBezTo>
                    <a:pt x="50077" y="58404"/>
                    <a:pt x="50077" y="58404"/>
                    <a:pt x="50076" y="58404"/>
                  </a:cubicBezTo>
                  <a:lnTo>
                    <a:pt x="50077" y="58405"/>
                  </a:lnTo>
                  <a:lnTo>
                    <a:pt x="50077" y="5595"/>
                  </a:lnTo>
                  <a:lnTo>
                    <a:pt x="50076" y="5595"/>
                  </a:lnTo>
                  <a:cubicBezTo>
                    <a:pt x="50077" y="5595"/>
                    <a:pt x="50077" y="5595"/>
                    <a:pt x="50077" y="5595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8197" name="Line 5"/>
            <p:cNvSpPr>
              <a:spLocks noChangeShapeType="1"/>
            </p:cNvSpPr>
            <p:nvPr/>
          </p:nvSpPr>
          <p:spPr bwMode="auto">
            <a:xfrm>
              <a:off x="864" y="960"/>
              <a:ext cx="460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>
                <a:solidFill>
                  <a:srgbClr val="000000"/>
                </a:solidFill>
              </a:endParaRPr>
            </a:p>
          </p:txBody>
        </p:sp>
      </p:grpSp>
      <p:sp>
        <p:nvSpPr>
          <p:cNvPr id="8198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370014" y="301625"/>
            <a:ext cx="731361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70014" y="1827213"/>
            <a:ext cx="7313612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200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fld id="{521F2821-2941-476C-9F5F-60A7191D27D2}" type="datetimeFigureOut">
              <a:rPr lang="en-US" smtClean="0"/>
              <a:t>8/13/2022</a:t>
            </a:fld>
            <a:endParaRPr lang="en-US"/>
          </a:p>
        </p:txBody>
      </p:sp>
      <p:sp>
        <p:nvSpPr>
          <p:cNvPr id="8201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endParaRPr lang="en-US"/>
          </a:p>
        </p:txBody>
      </p:sp>
      <p:sp>
        <p:nvSpPr>
          <p:cNvPr id="8202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3A1B167-6F2A-4614-8B12-F63704007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155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¡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5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itchFamily="2" charset="2"/>
        <a:buChar char="¡"/>
        <a:defRPr sz="22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19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6BD29DA-F084-4C85-A93B-6398D1401EB6}" type="datetimeFigureOut">
              <a:rPr lang="en-US" smtClean="0"/>
              <a:t>8/13/2022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CD58AF3F-20DD-4FA5-AAF5-06AFC7C023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509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1" fontAlgn="base" hangingPunct="1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1" fontAlgn="base" hangingPunct="1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1" fontAlgn="base" hangingPunct="1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E0055B-2274-4A92-8D1F-48BC6037E1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20665" y="858835"/>
            <a:ext cx="7889959" cy="854080"/>
          </a:xfrm>
        </p:spPr>
        <p:txBody>
          <a:bodyPr anchor="ctr">
            <a:spAutoFit/>
          </a:bodyPr>
          <a:lstStyle/>
          <a:p>
            <a:pPr algn="r"/>
            <a:r>
              <a:rPr lang="en-US" sz="4950" b="1" cap="small" dirty="0"/>
              <a:t>Faith’s Response To Fear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100D710-AA94-49B7-BCBC-8C811558A2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62551" y="3723809"/>
            <a:ext cx="3285180" cy="715581"/>
          </a:xfrm>
        </p:spPr>
        <p:txBody>
          <a:bodyPr anchor="ctr">
            <a:spAutoFit/>
          </a:bodyPr>
          <a:lstStyle/>
          <a:p>
            <a:r>
              <a:rPr lang="en-US" sz="4050" b="1" dirty="0"/>
              <a:t>Psalms 11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7EEB07A-9F7A-4953-9813-C23712CEA47A}"/>
              </a:ext>
            </a:extLst>
          </p:cNvPr>
          <p:cNvSpPr txBox="1"/>
          <p:nvPr/>
        </p:nvSpPr>
        <p:spPr>
          <a:xfrm>
            <a:off x="1918707" y="5028089"/>
            <a:ext cx="53065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Lesson 2: Psalms of Guidance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822D9DE-4C8B-49FE-AFFF-6CD00CF51660}"/>
              </a:ext>
            </a:extLst>
          </p:cNvPr>
          <p:cNvSpPr txBox="1"/>
          <p:nvPr/>
        </p:nvSpPr>
        <p:spPr>
          <a:xfrm>
            <a:off x="3195661" y="6039894"/>
            <a:ext cx="26484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July 3, 2022</a:t>
            </a:r>
          </a:p>
        </p:txBody>
      </p:sp>
    </p:spTree>
    <p:extLst>
      <p:ext uri="{BB962C8B-B14F-4D97-AF65-F5344CB8AC3E}">
        <p14:creationId xmlns:p14="http://schemas.microsoft.com/office/powerpoint/2010/main" val="21530788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B40422-561D-4C13-6537-DF9D85F48C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0014" y="798294"/>
            <a:ext cx="7313612" cy="646331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  <a:latin typeface="Tahoma" panose="020B0604030504040204" pitchFamily="34" charset="0"/>
              </a:rPr>
              <a:t>Psalms 11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C27D22-9C2F-1E98-01EF-1043482FC5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2745" y="1534982"/>
            <a:ext cx="8378072" cy="5047536"/>
          </a:xfrm>
        </p:spPr>
        <p:txBody>
          <a:bodyPr wrap="square">
            <a:spAutoFit/>
          </a:bodyPr>
          <a:lstStyle/>
          <a:p>
            <a:pPr marL="0" marR="1350" indent="0" algn="l">
              <a:spcBef>
                <a:spcPts val="0"/>
              </a:spcBef>
              <a:buNone/>
            </a:pPr>
            <a:r>
              <a:rPr lang="en-US" sz="2300" b="1" i="1" u="none" strike="noStrike" baseline="30000" dirty="0">
                <a:latin typeface="Trebuchet MS" panose="020B0603020202020204" pitchFamily="34" charset="0"/>
              </a:rPr>
              <a:t>1</a:t>
            </a:r>
            <a:r>
              <a:rPr lang="en-US" sz="2300" b="1" i="1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2300" b="0" i="1" u="none" strike="noStrike" baseline="0" dirty="0">
                <a:latin typeface="Trebuchet MS" panose="020B0603020202020204" pitchFamily="34" charset="0"/>
              </a:rPr>
              <a:t>In Jehovah do I take refuge: how say ye to my soul, flee (as) a bird to your mountain;</a:t>
            </a:r>
          </a:p>
          <a:p>
            <a:pPr marL="0" marR="1350" indent="0" algn="l">
              <a:spcBef>
                <a:spcPts val="0"/>
              </a:spcBef>
              <a:buNone/>
            </a:pPr>
            <a:r>
              <a:rPr lang="en-US" sz="2300" b="1" i="1" u="none" strike="noStrike" baseline="30000" dirty="0">
                <a:latin typeface="Trebuchet MS" panose="020B0603020202020204" pitchFamily="34" charset="0"/>
              </a:rPr>
              <a:t>2</a:t>
            </a:r>
            <a:r>
              <a:rPr lang="en-US" sz="2300" b="1" i="1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2300" b="0" i="1" u="none" strike="noStrike" baseline="0" dirty="0">
                <a:latin typeface="Trebuchet MS" panose="020B0603020202020204" pitchFamily="34" charset="0"/>
              </a:rPr>
              <a:t>For, lo, the wicked bend the bow, they make ready their arrow upon the string, that they may shoot in darkness at the upright in heart;</a:t>
            </a:r>
          </a:p>
          <a:p>
            <a:pPr marL="0" marR="1350" indent="0" algn="l">
              <a:spcBef>
                <a:spcPts val="0"/>
              </a:spcBef>
              <a:buNone/>
            </a:pPr>
            <a:r>
              <a:rPr lang="en-US" sz="2300" b="1" i="1" u="none" strike="noStrike" baseline="30000" dirty="0">
                <a:latin typeface="Trebuchet MS" panose="020B0603020202020204" pitchFamily="34" charset="0"/>
              </a:rPr>
              <a:t>3</a:t>
            </a:r>
            <a:r>
              <a:rPr lang="en-US" sz="2300" b="1" i="1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2300" b="0" i="1" u="none" strike="noStrike" baseline="0" dirty="0">
                <a:latin typeface="Trebuchet MS" panose="020B0603020202020204" pitchFamily="34" charset="0"/>
              </a:rPr>
              <a:t>If the foundations be destroyed, what can the righteous do?</a:t>
            </a:r>
          </a:p>
          <a:p>
            <a:pPr marL="0" marR="1350" indent="0" algn="l">
              <a:spcBef>
                <a:spcPts val="0"/>
              </a:spcBef>
              <a:buNone/>
            </a:pPr>
            <a:r>
              <a:rPr lang="en-US" sz="2300" b="1" i="1" u="none" strike="noStrike" baseline="30000" dirty="0">
                <a:latin typeface="Trebuchet MS" panose="020B0603020202020204" pitchFamily="34" charset="0"/>
              </a:rPr>
              <a:t>4</a:t>
            </a:r>
            <a:r>
              <a:rPr lang="en-US" sz="2300" b="1" i="1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2300" b="0" i="1" u="none" strike="noStrike" baseline="0" dirty="0">
                <a:latin typeface="Trebuchet MS" panose="020B0603020202020204" pitchFamily="34" charset="0"/>
              </a:rPr>
              <a:t>Jehovah is in his holy temple; Jehovah, his throne is in heaven; His eyes behold, his eyelids try, the children of men.</a:t>
            </a:r>
          </a:p>
          <a:p>
            <a:pPr marL="0" marR="1350" indent="0" algn="l">
              <a:spcBef>
                <a:spcPts val="0"/>
              </a:spcBef>
              <a:buNone/>
            </a:pPr>
            <a:r>
              <a:rPr lang="en-US" sz="2300" b="1" i="1" u="none" strike="noStrike" baseline="30000" dirty="0">
                <a:latin typeface="Trebuchet MS" panose="020B0603020202020204" pitchFamily="34" charset="0"/>
              </a:rPr>
              <a:t>5</a:t>
            </a:r>
            <a:r>
              <a:rPr lang="en-US" sz="2300" b="1" i="1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2300" b="0" i="1" u="none" strike="noStrike" baseline="0" dirty="0">
                <a:latin typeface="Trebuchet MS" panose="020B0603020202020204" pitchFamily="34" charset="0"/>
              </a:rPr>
              <a:t>Jehovah </a:t>
            </a:r>
            <a:r>
              <a:rPr lang="en-US" sz="2300" b="0" i="1" u="none" strike="noStrike" baseline="0" dirty="0" err="1">
                <a:latin typeface="Trebuchet MS" panose="020B0603020202020204" pitchFamily="34" charset="0"/>
              </a:rPr>
              <a:t>trieth</a:t>
            </a:r>
            <a:r>
              <a:rPr lang="en-US" sz="2300" b="0" i="1" u="none" strike="noStrike" baseline="0" dirty="0">
                <a:latin typeface="Trebuchet MS" panose="020B0603020202020204" pitchFamily="34" charset="0"/>
              </a:rPr>
              <a:t> the righteous; but the wicked and him that loveth violence his soul </a:t>
            </a:r>
            <a:r>
              <a:rPr lang="en-US" sz="2300" b="0" i="1" u="none" strike="noStrike" baseline="0" dirty="0" err="1">
                <a:latin typeface="Trebuchet MS" panose="020B0603020202020204" pitchFamily="34" charset="0"/>
              </a:rPr>
              <a:t>hateth</a:t>
            </a:r>
            <a:r>
              <a:rPr lang="en-US" sz="2300" b="0" i="1" u="none" strike="noStrike" baseline="0" dirty="0">
                <a:latin typeface="Trebuchet MS" panose="020B0603020202020204" pitchFamily="34" charset="0"/>
              </a:rPr>
              <a:t>.</a:t>
            </a:r>
          </a:p>
          <a:p>
            <a:pPr marL="0" marR="1350" indent="0" algn="l">
              <a:spcBef>
                <a:spcPts val="0"/>
              </a:spcBef>
              <a:buNone/>
            </a:pPr>
            <a:r>
              <a:rPr lang="en-US" sz="2300" b="1" i="1" u="none" strike="noStrike" baseline="30000" dirty="0">
                <a:latin typeface="Trebuchet MS" panose="020B0603020202020204" pitchFamily="34" charset="0"/>
              </a:rPr>
              <a:t>6</a:t>
            </a:r>
            <a:r>
              <a:rPr lang="en-US" sz="2300" b="1" i="1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2300" b="0" i="1" u="none" strike="noStrike" baseline="0" dirty="0">
                <a:latin typeface="Trebuchet MS" panose="020B0603020202020204" pitchFamily="34" charset="0"/>
              </a:rPr>
              <a:t>Upon the wicked he will rain snares; fire and brimstone and burning wind shall be the portion of their cup.</a:t>
            </a:r>
          </a:p>
          <a:p>
            <a:pPr marL="0" marR="1350" indent="0" algn="l">
              <a:spcBef>
                <a:spcPts val="0"/>
              </a:spcBef>
              <a:buNone/>
            </a:pPr>
            <a:r>
              <a:rPr lang="en-US" sz="2300" b="1" i="1" u="none" strike="noStrike" baseline="30000" dirty="0">
                <a:latin typeface="Trebuchet MS" panose="020B0603020202020204" pitchFamily="34" charset="0"/>
              </a:rPr>
              <a:t>7</a:t>
            </a:r>
            <a:r>
              <a:rPr lang="en-US" sz="2300" b="1" i="1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2300" b="0" i="1" u="none" strike="noStrike" baseline="0" dirty="0">
                <a:latin typeface="Trebuchet MS" panose="020B0603020202020204" pitchFamily="34" charset="0"/>
              </a:rPr>
              <a:t>For Jehovah is righteous; He loveth righteousness: the upright shall behold his face.</a:t>
            </a:r>
          </a:p>
        </p:txBody>
      </p:sp>
    </p:spTree>
    <p:extLst>
      <p:ext uri="{BB962C8B-B14F-4D97-AF65-F5344CB8AC3E}">
        <p14:creationId xmlns:p14="http://schemas.microsoft.com/office/powerpoint/2010/main" val="42777602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CB20D2-3433-A4B7-3B38-50590EC6CD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0014" y="244296"/>
            <a:ext cx="7313612" cy="1200329"/>
          </a:xfrm>
        </p:spPr>
        <p:txBody>
          <a:bodyPr>
            <a:spAutoFit/>
          </a:bodyPr>
          <a:lstStyle/>
          <a:p>
            <a:r>
              <a:rPr kumimoji="0" lang="en-US" sz="3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j-ea"/>
                <a:cs typeface="Arial"/>
              </a:rPr>
              <a:t>Psalms 11</a:t>
            </a:r>
            <a:br>
              <a:rPr kumimoji="0" lang="en-US" sz="3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j-ea"/>
                <a:cs typeface="Arial"/>
              </a:rPr>
            </a:br>
            <a:r>
              <a:rPr kumimoji="0" lang="en-US" sz="3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j-ea"/>
                <a:cs typeface="Arial"/>
              </a:rPr>
              <a:t>Faith’s Response To Fear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90032-41C3-234C-1FCF-ACDDCA245D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1999" y="1827212"/>
            <a:ext cx="8014355" cy="3970318"/>
          </a:xfr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2800" dirty="0"/>
              <a:t>Psalms 11:1, </a:t>
            </a:r>
            <a:r>
              <a:rPr lang="en-US" sz="2800" i="1" dirty="0"/>
              <a:t>“In Jehovah do I take refuge”</a:t>
            </a:r>
          </a:p>
          <a:p>
            <a:r>
              <a:rPr lang="en-US" sz="2800" dirty="0"/>
              <a:t>Trust in Jehovah. Jehovah is man’s refuge and defense.</a:t>
            </a:r>
          </a:p>
          <a:p>
            <a:r>
              <a:rPr lang="en-US" sz="2800" dirty="0"/>
              <a:t>Setting: Personal peril.</a:t>
            </a:r>
          </a:p>
          <a:p>
            <a:pPr lvl="1"/>
            <a:r>
              <a:rPr lang="en-US" sz="2800" dirty="0"/>
              <a:t>Friends urge David to flee … from whom?</a:t>
            </a:r>
          </a:p>
          <a:p>
            <a:pPr lvl="2"/>
            <a:r>
              <a:rPr lang="en-US" sz="2800" dirty="0"/>
              <a:t>From Saul?</a:t>
            </a:r>
          </a:p>
          <a:p>
            <a:pPr lvl="2"/>
            <a:r>
              <a:rPr lang="en-US" sz="2800" dirty="0"/>
              <a:t>From Absalom?</a:t>
            </a:r>
          </a:p>
        </p:txBody>
      </p:sp>
    </p:spTree>
    <p:extLst>
      <p:ext uri="{BB962C8B-B14F-4D97-AF65-F5344CB8AC3E}">
        <p14:creationId xmlns:p14="http://schemas.microsoft.com/office/powerpoint/2010/main" val="22544088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CB20D2-3433-A4B7-3B38-50590EC6CD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0014" y="244296"/>
            <a:ext cx="7313612" cy="1200329"/>
          </a:xfrm>
        </p:spPr>
        <p:txBody>
          <a:bodyPr>
            <a:spAutoFit/>
          </a:bodyPr>
          <a:lstStyle/>
          <a:p>
            <a:r>
              <a:rPr kumimoji="0" lang="en-US" sz="3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j-ea"/>
                <a:cs typeface="Arial"/>
              </a:rPr>
              <a:t>Psalms 11</a:t>
            </a:r>
            <a:br>
              <a:rPr kumimoji="0" lang="en-US" sz="3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j-ea"/>
                <a:cs typeface="Arial"/>
              </a:rPr>
            </a:br>
            <a:r>
              <a:rPr kumimoji="0" lang="en-US" sz="3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j-ea"/>
                <a:cs typeface="Arial"/>
              </a:rPr>
              <a:t>Faith’s Response To Fear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90032-41C3-234C-1FCF-ACDDCA245D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328" y="1827212"/>
            <a:ext cx="8502977" cy="4832092"/>
          </a:xfrm>
          <a:solidFill>
            <a:schemeClr val="bg1"/>
          </a:solidFill>
          <a:ln>
            <a:solidFill>
              <a:schemeClr val="bg1">
                <a:alpha val="0"/>
              </a:schemeClr>
            </a:solidFill>
          </a:ln>
        </p:spPr>
        <p:txBody>
          <a:bodyPr wrap="square">
            <a:sp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800" dirty="0"/>
              <a:t>Psalms 11:1-3, </a:t>
            </a:r>
            <a:r>
              <a:rPr lang="en-US" sz="2800" i="1" dirty="0"/>
              <a:t>“… flee (as) a bird to your mountain; For, lo, the wicked bend the bow, they make ready their arrow upon the string, that they may shoot in darkness at the upright in heart; </a:t>
            </a:r>
            <a:r>
              <a:rPr lang="en-US" sz="2800" i="1" u="sng" dirty="0"/>
              <a:t>If the foundations be destroyed, what can the righteous do</a:t>
            </a:r>
            <a:r>
              <a:rPr lang="en-US" sz="2800" i="1" dirty="0"/>
              <a:t>?”</a:t>
            </a:r>
          </a:p>
          <a:p>
            <a:pPr marL="0" indent="0">
              <a:spcBef>
                <a:spcPts val="0"/>
              </a:spcBef>
              <a:buNone/>
            </a:pPr>
            <a:endParaRPr lang="en-US" sz="2800" i="1" dirty="0"/>
          </a:p>
          <a:p>
            <a:pPr>
              <a:spcBef>
                <a:spcPts val="0"/>
              </a:spcBef>
            </a:pPr>
            <a:r>
              <a:rPr lang="en-US" sz="2800" dirty="0"/>
              <a:t>Reject The Advice Of The Fearful:</a:t>
            </a:r>
          </a:p>
          <a:p>
            <a:pPr lvl="1">
              <a:spcBef>
                <a:spcPts val="0"/>
              </a:spcBef>
            </a:pPr>
            <a:r>
              <a:rPr lang="en-US" sz="2800" dirty="0"/>
              <a:t>Flee.</a:t>
            </a:r>
          </a:p>
          <a:p>
            <a:pPr lvl="1">
              <a:spcBef>
                <a:spcPts val="0"/>
              </a:spcBef>
            </a:pPr>
            <a:r>
              <a:rPr lang="en-US" sz="2800" dirty="0"/>
              <a:t>The wicked will destroy you.</a:t>
            </a:r>
          </a:p>
          <a:p>
            <a:pPr lvl="1">
              <a:spcBef>
                <a:spcPts val="0"/>
              </a:spcBef>
            </a:pPr>
            <a:r>
              <a:rPr lang="en-US" sz="2800" dirty="0"/>
              <a:t>Nothing you can do.</a:t>
            </a:r>
          </a:p>
        </p:txBody>
      </p:sp>
    </p:spTree>
    <p:extLst>
      <p:ext uri="{BB962C8B-B14F-4D97-AF65-F5344CB8AC3E}">
        <p14:creationId xmlns:p14="http://schemas.microsoft.com/office/powerpoint/2010/main" val="35490737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CB20D2-3433-A4B7-3B38-50590EC6CD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3814" y="34746"/>
            <a:ext cx="7313612" cy="1200329"/>
          </a:xfrm>
        </p:spPr>
        <p:txBody>
          <a:bodyPr>
            <a:spAutoFit/>
          </a:bodyPr>
          <a:lstStyle/>
          <a:p>
            <a:r>
              <a:rPr kumimoji="0" lang="en-US" sz="3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j-ea"/>
                <a:cs typeface="Arial"/>
              </a:rPr>
              <a:t>Psalms 11</a:t>
            </a:r>
            <a:br>
              <a:rPr kumimoji="0" lang="en-US" sz="3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j-ea"/>
                <a:cs typeface="Arial"/>
              </a:rPr>
            </a:br>
            <a:r>
              <a:rPr kumimoji="0" lang="en-US" sz="3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j-ea"/>
                <a:cs typeface="Arial"/>
              </a:rPr>
              <a:t>Faith’s Response To Fear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90032-41C3-234C-1FCF-ACDDCA245D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975" y="1235075"/>
            <a:ext cx="8927184" cy="5090624"/>
          </a:xfrm>
          <a:solidFill>
            <a:schemeClr val="bg1"/>
          </a:solidFill>
          <a:ln>
            <a:solidFill>
              <a:schemeClr val="bg1">
                <a:alpha val="0"/>
              </a:schemeClr>
            </a:solidFill>
          </a:ln>
        </p:spPr>
        <p:txBody>
          <a:bodyPr wrap="square">
            <a:spAutoFit/>
          </a:bodyPr>
          <a:lstStyle/>
          <a:p>
            <a:pPr marL="114300" indent="0">
              <a:buNone/>
            </a:pPr>
            <a:r>
              <a:rPr lang="en-US" sz="2000" dirty="0"/>
              <a:t>Psalms 11:4-7, </a:t>
            </a:r>
            <a:r>
              <a:rPr lang="en-US" sz="2000" i="1" dirty="0"/>
              <a:t>“Jehovah is in his holy temple; Jehovah, his throne is in heaven; His eyes behold, his eyelids try, the children of men. Jehovah </a:t>
            </a:r>
            <a:r>
              <a:rPr lang="en-US" sz="2000" i="1" dirty="0" err="1"/>
              <a:t>trieth</a:t>
            </a:r>
            <a:r>
              <a:rPr lang="en-US" sz="2000" i="1" dirty="0"/>
              <a:t> the righteous; but the wicked and him that loveth violence his soul </a:t>
            </a:r>
            <a:r>
              <a:rPr lang="en-US" sz="2000" i="1" dirty="0" err="1"/>
              <a:t>hateth</a:t>
            </a:r>
            <a:r>
              <a:rPr lang="en-US" sz="2000" i="1" dirty="0"/>
              <a:t>. Upon the wicked he will rain snares; fire and brimstone and burning wind shall be the portion of their cup. For Jehovah is righteous; He loveth righteousness: the upright shall behold his face.”</a:t>
            </a:r>
          </a:p>
          <a:p>
            <a:pPr marL="571500" indent="-457200"/>
            <a:r>
              <a:rPr lang="en-US" sz="2800" dirty="0"/>
              <a:t>Answer of Faith.</a:t>
            </a:r>
          </a:p>
          <a:p>
            <a:pPr marL="514350" lvl="1" indent="0">
              <a:buNone/>
            </a:pPr>
            <a:r>
              <a:rPr lang="en-US" sz="2800" dirty="0"/>
              <a:t>1. God sits on His heavenly throne and watches people</a:t>
            </a:r>
            <a:br>
              <a:rPr lang="en-US" sz="2800" dirty="0"/>
            </a:br>
            <a:r>
              <a:rPr lang="en-US" sz="2800" dirty="0"/>
              <a:t>(verse 4). The Lord rules not men.</a:t>
            </a:r>
          </a:p>
          <a:p>
            <a:pPr marL="514350" lvl="1" indent="0">
              <a:buNone/>
            </a:pPr>
            <a:r>
              <a:rPr lang="en-US" sz="2800" dirty="0"/>
              <a:t>2. God examines and tests the righteous (verse 5). (cf. Job 23:10; Psalms 66:10).</a:t>
            </a:r>
          </a:p>
        </p:txBody>
      </p:sp>
    </p:spTree>
    <p:extLst>
      <p:ext uri="{BB962C8B-B14F-4D97-AF65-F5344CB8AC3E}">
        <p14:creationId xmlns:p14="http://schemas.microsoft.com/office/powerpoint/2010/main" val="2026228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CB20D2-3433-A4B7-3B38-50590EC6CD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3814" y="34746"/>
            <a:ext cx="7313612" cy="1200329"/>
          </a:xfrm>
        </p:spPr>
        <p:txBody>
          <a:bodyPr>
            <a:spAutoFit/>
          </a:bodyPr>
          <a:lstStyle/>
          <a:p>
            <a:r>
              <a:rPr kumimoji="0" lang="en-US" sz="3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j-ea"/>
                <a:cs typeface="Arial"/>
              </a:rPr>
              <a:t>Psalms 11</a:t>
            </a:r>
            <a:br>
              <a:rPr kumimoji="0" lang="en-US" sz="3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j-ea"/>
                <a:cs typeface="Arial"/>
              </a:rPr>
            </a:br>
            <a:r>
              <a:rPr kumimoji="0" lang="en-US" sz="3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j-ea"/>
                <a:cs typeface="Arial"/>
              </a:rPr>
              <a:t>Faith’s Response To Fear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90032-41C3-234C-1FCF-ACDDCA245D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819" y="1140805"/>
            <a:ext cx="8802376" cy="5709255"/>
          </a:xfrm>
          <a:solidFill>
            <a:schemeClr val="bg1"/>
          </a:solidFill>
          <a:ln>
            <a:solidFill>
              <a:schemeClr val="bg1">
                <a:alpha val="0"/>
              </a:schemeClr>
            </a:solidFill>
          </a:ln>
        </p:spPr>
        <p:txBody>
          <a:bodyPr wrap="square">
            <a:spAutoFit/>
          </a:bodyPr>
          <a:lstStyle/>
          <a:p>
            <a:pPr marL="114300" marR="0" lvl="0" indent="0" algn="l" defTabSz="914400" rtl="0" eaLnBrk="1" fontAlgn="base" latinLnBrk="0" hangingPunct="1">
              <a:spcBef>
                <a:spcPts val="0"/>
              </a:spcBef>
              <a:spcAft>
                <a:spcPct val="0"/>
              </a:spcAft>
              <a:buClr>
                <a:srgbClr val="006666"/>
              </a:buClr>
              <a:buSzPct val="70000"/>
              <a:buFont typeface="Wingdings" pitchFamily="2" charset="2"/>
              <a:buNone/>
              <a:tabLst/>
              <a:defRPr/>
            </a:pPr>
            <a:r>
              <a:rPr kumimoji="0" lang="en-US" sz="2000" b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Psalms 11:4-7, </a:t>
            </a:r>
            <a:r>
              <a:rPr kumimoji="0" lang="en-US" sz="20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“Jehovah is in his holy temple; Jehovah, his throne is in heaven; His eyes behold, his eyelids try, the children of men. Jehovah </a:t>
            </a:r>
            <a:r>
              <a:rPr kumimoji="0" lang="en-US" sz="2000" b="0" i="1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trieth</a:t>
            </a:r>
            <a:r>
              <a:rPr kumimoji="0" lang="en-US" sz="20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 the righteous; but the wicked and him that loveth violence his soul </a:t>
            </a:r>
            <a:r>
              <a:rPr kumimoji="0" lang="en-US" sz="2000" b="0" i="1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hateth</a:t>
            </a:r>
            <a:r>
              <a:rPr kumimoji="0" lang="en-US" sz="20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. Upon the wicked he will rain snares; fire and brimstone and burning wind shall be the portion of their cup. For Jehovah is righteous; He loveth righteousness: the upright shall behold his face.”</a:t>
            </a:r>
          </a:p>
          <a:p>
            <a:pPr marL="514350" lvl="1" indent="0">
              <a:spcBef>
                <a:spcPts val="0"/>
              </a:spcBef>
              <a:buNone/>
            </a:pPr>
            <a:r>
              <a:rPr lang="en-US" dirty="0"/>
              <a:t>3. God hates the wicked and the violent (verse 5). </a:t>
            </a:r>
          </a:p>
          <a:p>
            <a:pPr marL="514350" lvl="1" indent="0">
              <a:spcBef>
                <a:spcPts val="0"/>
              </a:spcBef>
              <a:buNone/>
            </a:pPr>
            <a:r>
              <a:rPr lang="en-US" dirty="0"/>
              <a:t>4. God will judge and punish the wicked (verse 6). </a:t>
            </a:r>
            <a:br>
              <a:rPr lang="en-US" dirty="0"/>
            </a:br>
            <a:r>
              <a:rPr lang="en-US" dirty="0"/>
              <a:t>(Psalms 75:8; Jeremiah 25:15-17;</a:t>
            </a:r>
            <a:br>
              <a:rPr lang="en-US" dirty="0"/>
            </a:br>
            <a:r>
              <a:rPr lang="en-US" dirty="0"/>
              <a:t>Revelation 14:10).</a:t>
            </a:r>
          </a:p>
          <a:p>
            <a:pPr marL="514350" lvl="1" indent="0">
              <a:spcBef>
                <a:spcPts val="0"/>
              </a:spcBef>
              <a:buNone/>
            </a:pPr>
            <a:r>
              <a:rPr lang="en-US" dirty="0"/>
              <a:t>5. God is righteous and loves justice and will reward the righteous (verse 7).</a:t>
            </a:r>
            <a:br>
              <a:rPr lang="en-US" dirty="0"/>
            </a:br>
            <a:r>
              <a:rPr lang="en-US" dirty="0"/>
              <a:t>(2 Thessalonians 1:8-9; Revelation 20:15); </a:t>
            </a:r>
            <a:r>
              <a:rPr lang="en-US" i="1" dirty="0"/>
              <a:t>“they shall see His face”</a:t>
            </a:r>
            <a:r>
              <a:rPr lang="en-US" dirty="0"/>
              <a:t> (Revelation 22:4-5;</a:t>
            </a:r>
            <a:br>
              <a:rPr lang="en-US" dirty="0"/>
            </a:br>
            <a:r>
              <a:rPr lang="en-US" dirty="0"/>
              <a:t>Psalms 17:15).</a:t>
            </a:r>
          </a:p>
        </p:txBody>
      </p:sp>
    </p:spTree>
    <p:extLst>
      <p:ext uri="{BB962C8B-B14F-4D97-AF65-F5344CB8AC3E}">
        <p14:creationId xmlns:p14="http://schemas.microsoft.com/office/powerpoint/2010/main" val="8803641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BCFDD6-0F12-4740-6712-665E6CC2D1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1999" y="1530520"/>
            <a:ext cx="7772400" cy="1492716"/>
          </a:xfrm>
          <a:solidFill>
            <a:schemeClr val="accent1"/>
          </a:solidFill>
        </p:spPr>
        <p:txBody>
          <a:bodyPr>
            <a:spAutoFit/>
          </a:bodyPr>
          <a:lstStyle/>
          <a:p>
            <a:r>
              <a:rPr lang="en-US" sz="4400" dirty="0">
                <a:solidFill>
                  <a:schemeClr val="bg1"/>
                </a:solidFill>
              </a:rPr>
              <a:t>The Beauty of Unity</a:t>
            </a:r>
            <a:br>
              <a:rPr lang="en-US" sz="4400" dirty="0">
                <a:solidFill>
                  <a:schemeClr val="bg1"/>
                </a:solidFill>
              </a:rPr>
            </a:br>
            <a:r>
              <a:rPr lang="en-US" sz="4400" dirty="0">
                <a:solidFill>
                  <a:schemeClr val="bg1"/>
                </a:solidFill>
              </a:rPr>
              <a:t>Psalms 133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E58B7C1-BBE9-BF81-B097-E6B513C1F175}"/>
              </a:ext>
            </a:extLst>
          </p:cNvPr>
          <p:cNvSpPr txBox="1"/>
          <p:nvPr/>
        </p:nvSpPr>
        <p:spPr>
          <a:xfrm>
            <a:off x="1918707" y="5028089"/>
            <a:ext cx="53065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Arial"/>
              </a:rPr>
              <a:t>Lesson 2: Psalms of Guidance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B601DD8-D036-7802-184C-95E351627F11}"/>
              </a:ext>
            </a:extLst>
          </p:cNvPr>
          <p:cNvSpPr txBox="1"/>
          <p:nvPr/>
        </p:nvSpPr>
        <p:spPr>
          <a:xfrm>
            <a:off x="3195661" y="6039894"/>
            <a:ext cx="26484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>
                <a:latin typeface="Verdana"/>
                <a:cs typeface="Arial"/>
              </a:rPr>
              <a:t>July 3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Arial"/>
              </a:rPr>
              <a:t>, 2022</a:t>
            </a:r>
          </a:p>
        </p:txBody>
      </p:sp>
    </p:spTree>
    <p:extLst>
      <p:ext uri="{BB962C8B-B14F-4D97-AF65-F5344CB8AC3E}">
        <p14:creationId xmlns:p14="http://schemas.microsoft.com/office/powerpoint/2010/main" val="42304549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942702-FE91-D20C-8767-1E878ABD7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63585"/>
            <a:ext cx="7772400" cy="754053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The Beauty of Unity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E825AC-9F9E-13A7-0374-0CDFBCD0D59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88144" y="1435101"/>
            <a:ext cx="8367712" cy="5278368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dirty="0"/>
              <a:t>Psalms 133</a:t>
            </a:r>
          </a:p>
          <a:p>
            <a:pPr marL="0" indent="0">
              <a:buNone/>
            </a:pPr>
            <a:r>
              <a:rPr lang="en-US" i="1" dirty="0"/>
              <a:t>1 “Behold, how good and how pleasant it is for brethren to dwell together in unity!”</a:t>
            </a:r>
          </a:p>
          <a:p>
            <a:pPr marL="0" indent="0">
              <a:buNone/>
            </a:pPr>
            <a:r>
              <a:rPr lang="en-US" b="1" dirty="0"/>
              <a:t>Old Testament Prophecy Concerning Unity</a:t>
            </a:r>
            <a:br>
              <a:rPr lang="en-US" b="1" dirty="0"/>
            </a:br>
            <a:r>
              <a:rPr lang="pl-PL" b="1" dirty="0"/>
              <a:t>(</a:t>
            </a:r>
            <a:r>
              <a:rPr lang="en-US" b="1" dirty="0"/>
              <a:t>Isaiah </a:t>
            </a:r>
            <a:r>
              <a:rPr lang="pl-PL" b="1" dirty="0"/>
              <a:t>2:4; </a:t>
            </a:r>
            <a:r>
              <a:rPr lang="en-US" b="1" dirty="0"/>
              <a:t>Zechariah </a:t>
            </a:r>
            <a:r>
              <a:rPr lang="pl-PL" b="1" dirty="0"/>
              <a:t>2:10; 9:9)</a:t>
            </a:r>
            <a:r>
              <a:rPr lang="pl-PL" dirty="0"/>
              <a:t>.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Zephaniah 3:9, </a:t>
            </a:r>
            <a:r>
              <a:rPr lang="en-US" i="1" dirty="0"/>
              <a:t>“For then will I turn to the peoples of a pure language, that they may all call upon the name of Jehovah, </a:t>
            </a:r>
            <a:r>
              <a:rPr lang="en-US" b="1" i="1" dirty="0"/>
              <a:t>to serve him with one consent</a:t>
            </a:r>
            <a:r>
              <a:rPr lang="en-US" i="1" dirty="0"/>
              <a:t>.” ASV</a:t>
            </a:r>
          </a:p>
          <a:p>
            <a:pPr marL="0" indent="0">
              <a:buNone/>
            </a:pPr>
            <a:r>
              <a:rPr lang="en-US" i="1" dirty="0"/>
              <a:t>“For then I will restore to the peoples a pure language, That they all may call on the name of the Lord, </a:t>
            </a:r>
            <a:r>
              <a:rPr lang="en-US" b="1" i="1" dirty="0"/>
              <a:t>To serve Him with one accord</a:t>
            </a:r>
            <a:r>
              <a:rPr lang="en-US" i="1" dirty="0"/>
              <a:t>.” NKJV</a:t>
            </a:r>
          </a:p>
          <a:p>
            <a:pPr marL="0" indent="0">
              <a:buNone/>
            </a:pPr>
            <a:r>
              <a:rPr lang="en-US" i="1" dirty="0"/>
              <a:t>“For then I will give to the peoples purified lips, That all of them may call on the name of the Lord, </a:t>
            </a:r>
            <a:r>
              <a:rPr lang="en-US" b="1" i="1" dirty="0"/>
              <a:t>To serve Him shoulder to shoulder</a:t>
            </a:r>
            <a:r>
              <a:rPr lang="en-US" i="1" dirty="0"/>
              <a:t>.”</a:t>
            </a:r>
            <a:r>
              <a:rPr lang="en-US" b="1" i="1" dirty="0"/>
              <a:t> </a:t>
            </a:r>
            <a:r>
              <a:rPr lang="en-US" i="1" dirty="0"/>
              <a:t>NASU</a:t>
            </a:r>
          </a:p>
        </p:txBody>
      </p:sp>
    </p:spTree>
    <p:extLst>
      <p:ext uri="{BB962C8B-B14F-4D97-AF65-F5344CB8AC3E}">
        <p14:creationId xmlns:p14="http://schemas.microsoft.com/office/powerpoint/2010/main" val="1149722376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2">
  <a:themeElements>
    <a:clrScheme name="Eclipse 1">
      <a:dk1>
        <a:srgbClr val="000000"/>
      </a:dk1>
      <a:lt1>
        <a:srgbClr val="FFFFFF"/>
      </a:lt1>
      <a:dk2>
        <a:srgbClr val="006666"/>
      </a:dk2>
      <a:lt2>
        <a:srgbClr val="5F5F5F"/>
      </a:lt2>
      <a:accent1>
        <a:srgbClr val="33CCCC"/>
      </a:accent1>
      <a:accent2>
        <a:srgbClr val="99CCCC"/>
      </a:accent2>
      <a:accent3>
        <a:srgbClr val="FFFFFF"/>
      </a:accent3>
      <a:accent4>
        <a:srgbClr val="000000"/>
      </a:accent4>
      <a:accent5>
        <a:srgbClr val="ADE2E2"/>
      </a:accent5>
      <a:accent6>
        <a:srgbClr val="8AB9B9"/>
      </a:accent6>
      <a:hlink>
        <a:srgbClr val="006666"/>
      </a:hlink>
      <a:folHlink>
        <a:srgbClr val="B2B2B2"/>
      </a:folHlink>
    </a:clrScheme>
    <a:fontScheme name="Eclipse">
      <a:majorFont>
        <a:latin typeface="Arial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clipse 1">
        <a:dk1>
          <a:srgbClr val="000000"/>
        </a:dk1>
        <a:lt1>
          <a:srgbClr val="FFFFFF"/>
        </a:lt1>
        <a:dk2>
          <a:srgbClr val="006666"/>
        </a:dk2>
        <a:lt2>
          <a:srgbClr val="5F5F5F"/>
        </a:lt2>
        <a:accent1>
          <a:srgbClr val="33CCCC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A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2">
        <a:dk1>
          <a:srgbClr val="000000"/>
        </a:dk1>
        <a:lt1>
          <a:srgbClr val="FFFFFF"/>
        </a:lt1>
        <a:dk2>
          <a:srgbClr val="333366"/>
        </a:dk2>
        <a:lt2>
          <a:srgbClr val="5F5F5F"/>
        </a:lt2>
        <a:accent1>
          <a:srgbClr val="CC99FF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E2CAFF"/>
        </a:accent5>
        <a:accent6>
          <a:srgbClr val="8AB9B9"/>
        </a:accent6>
        <a:hlink>
          <a:srgbClr val="666699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3">
        <a:dk1>
          <a:srgbClr val="000000"/>
        </a:dk1>
        <a:lt1>
          <a:srgbClr val="FFFFFF"/>
        </a:lt1>
        <a:dk2>
          <a:srgbClr val="0000CC"/>
        </a:dk2>
        <a:lt2>
          <a:srgbClr val="434343"/>
        </a:lt2>
        <a:accent1>
          <a:srgbClr val="99CC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E7B900"/>
        </a:accent6>
        <a:hlink>
          <a:srgbClr val="FF00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4">
        <a:dk1>
          <a:srgbClr val="000000"/>
        </a:dk1>
        <a:lt1>
          <a:srgbClr val="64AAAE"/>
        </a:lt1>
        <a:dk2>
          <a:srgbClr val="FFFFCC"/>
        </a:dk2>
        <a:lt2>
          <a:srgbClr val="5F5F5F"/>
        </a:lt2>
        <a:accent1>
          <a:srgbClr val="B4B1DB"/>
        </a:accent1>
        <a:accent2>
          <a:srgbClr val="61C1D7"/>
        </a:accent2>
        <a:accent3>
          <a:srgbClr val="B8D2D3"/>
        </a:accent3>
        <a:accent4>
          <a:srgbClr val="000000"/>
        </a:accent4>
        <a:accent5>
          <a:srgbClr val="D6D5EA"/>
        </a:accent5>
        <a:accent6>
          <a:srgbClr val="57AFC3"/>
        </a:accent6>
        <a:hlink>
          <a:srgbClr val="257177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5">
        <a:dk1>
          <a:srgbClr val="5F5F5F"/>
        </a:dk1>
        <a:lt1>
          <a:srgbClr val="F8F8F8"/>
        </a:lt1>
        <a:dk2>
          <a:srgbClr val="2A285A"/>
        </a:dk2>
        <a:lt2>
          <a:srgbClr val="FFFFFF"/>
        </a:lt2>
        <a:accent1>
          <a:srgbClr val="999966"/>
        </a:accent1>
        <a:accent2>
          <a:srgbClr val="8C8B9D"/>
        </a:accent2>
        <a:accent3>
          <a:srgbClr val="ACACB5"/>
        </a:accent3>
        <a:accent4>
          <a:srgbClr val="D4D4D4"/>
        </a:accent4>
        <a:accent5>
          <a:srgbClr val="CACAB8"/>
        </a:accent5>
        <a:accent6>
          <a:srgbClr val="7E7D8E"/>
        </a:accent6>
        <a:hlink>
          <a:srgbClr val="465174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6">
        <a:dk1>
          <a:srgbClr val="434343"/>
        </a:dk1>
        <a:lt1>
          <a:srgbClr val="FFFFFF"/>
        </a:lt1>
        <a:dk2>
          <a:srgbClr val="360404"/>
        </a:dk2>
        <a:lt2>
          <a:srgbClr val="FFFFFF"/>
        </a:lt2>
        <a:accent1>
          <a:srgbClr val="669900"/>
        </a:accent1>
        <a:accent2>
          <a:srgbClr val="CC6600"/>
        </a:accent2>
        <a:accent3>
          <a:srgbClr val="AEAAAA"/>
        </a:accent3>
        <a:accent4>
          <a:srgbClr val="DADADA"/>
        </a:accent4>
        <a:accent5>
          <a:srgbClr val="B8CAAA"/>
        </a:accent5>
        <a:accent6>
          <a:srgbClr val="B95C00"/>
        </a:accent6>
        <a:hlink>
          <a:srgbClr val="CC33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7">
        <a:dk1>
          <a:srgbClr val="434343"/>
        </a:dk1>
        <a:lt1>
          <a:srgbClr val="FFFFFF"/>
        </a:lt1>
        <a:dk2>
          <a:srgbClr val="000000"/>
        </a:dk2>
        <a:lt2>
          <a:srgbClr val="8285FE"/>
        </a:lt2>
        <a:accent1>
          <a:srgbClr val="669900"/>
        </a:accent1>
        <a:accent2>
          <a:srgbClr val="9900FF"/>
        </a:accent2>
        <a:accent3>
          <a:srgbClr val="AAAAAA"/>
        </a:accent3>
        <a:accent4>
          <a:srgbClr val="DADADA"/>
        </a:accent4>
        <a:accent5>
          <a:srgbClr val="B8CAAA"/>
        </a:accent5>
        <a:accent6>
          <a:srgbClr val="8A00E7"/>
        </a:accent6>
        <a:hlink>
          <a:srgbClr val="6600CC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8">
        <a:dk1>
          <a:srgbClr val="434343"/>
        </a:dk1>
        <a:lt1>
          <a:srgbClr val="FFFFFF"/>
        </a:lt1>
        <a:dk2>
          <a:srgbClr val="000000"/>
        </a:dk2>
        <a:lt2>
          <a:srgbClr val="0066FF"/>
        </a:lt2>
        <a:accent1>
          <a:srgbClr val="339966"/>
        </a:accent1>
        <a:accent2>
          <a:srgbClr val="FFCC00"/>
        </a:accent2>
        <a:accent3>
          <a:srgbClr val="AAAAAA"/>
        </a:accent3>
        <a:accent4>
          <a:srgbClr val="DADADA"/>
        </a:accent4>
        <a:accent5>
          <a:srgbClr val="ADCAB8"/>
        </a:accent5>
        <a:accent6>
          <a:srgbClr val="E7B900"/>
        </a:accent6>
        <a:hlink>
          <a:srgbClr val="CC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9">
        <a:dk1>
          <a:srgbClr val="333300"/>
        </a:dk1>
        <a:lt1>
          <a:srgbClr val="FFFFFF"/>
        </a:lt1>
        <a:dk2>
          <a:srgbClr val="669900"/>
        </a:dk2>
        <a:lt2>
          <a:srgbClr val="FFFFCC"/>
        </a:lt2>
        <a:accent1>
          <a:srgbClr val="CCCC00"/>
        </a:accent1>
        <a:accent2>
          <a:srgbClr val="99CC00"/>
        </a:accent2>
        <a:accent3>
          <a:srgbClr val="B8CAAA"/>
        </a:accent3>
        <a:accent4>
          <a:srgbClr val="DADADA"/>
        </a:accent4>
        <a:accent5>
          <a:srgbClr val="E2E2AA"/>
        </a:accent5>
        <a:accent6>
          <a:srgbClr val="8AB900"/>
        </a:accent6>
        <a:hlink>
          <a:srgbClr val="3366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10">
        <a:dk1>
          <a:srgbClr val="333333"/>
        </a:dk1>
        <a:lt1>
          <a:srgbClr val="FFFFCC"/>
        </a:lt1>
        <a:dk2>
          <a:srgbClr val="660000"/>
        </a:dk2>
        <a:lt2>
          <a:srgbClr val="CCCCCC"/>
        </a:lt2>
        <a:accent1>
          <a:srgbClr val="FF6600"/>
        </a:accent1>
        <a:accent2>
          <a:srgbClr val="CC3300"/>
        </a:accent2>
        <a:accent3>
          <a:srgbClr val="B8AAAA"/>
        </a:accent3>
        <a:accent4>
          <a:srgbClr val="DADAAE"/>
        </a:accent4>
        <a:accent5>
          <a:srgbClr val="FFB8AA"/>
        </a:accent5>
        <a:accent6>
          <a:srgbClr val="B92D00"/>
        </a:accent6>
        <a:hlink>
          <a:srgbClr val="9900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Theme12" id="{36C0F4FE-0B84-4C4B-AE26-AC5E32C63F98}" vid="{8E979A5B-2251-4516-9B13-0DC95807ACBC}"/>
    </a:ext>
  </a:extLst>
</a:theme>
</file>

<file path=ppt/theme/theme2.xml><?xml version="1.0" encoding="utf-8"?>
<a:theme xmlns:a="http://schemas.openxmlformats.org/drawingml/2006/main" name="Theme10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0" id="{E0FC6C04-592A-499C-AE63-280780F21E25}" vid="{8CEEE961-FC67-475F-A135-5958AF2CF483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1158</TotalTime>
  <Words>781</Words>
  <Application>Microsoft Office PowerPoint</Application>
  <PresentationFormat>On-screen Show (4:3)</PresentationFormat>
  <Paragraphs>46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20" baseType="lpstr">
      <vt:lpstr>Arial</vt:lpstr>
      <vt:lpstr>Calibri</vt:lpstr>
      <vt:lpstr>Franklin Gothic Book</vt:lpstr>
      <vt:lpstr>Perpetua</vt:lpstr>
      <vt:lpstr>Tahoma</vt:lpstr>
      <vt:lpstr>Times New Roman</vt:lpstr>
      <vt:lpstr>Trebuchet MS</vt:lpstr>
      <vt:lpstr>Verdana</vt:lpstr>
      <vt:lpstr>Wingdings</vt:lpstr>
      <vt:lpstr>Wingdings 2</vt:lpstr>
      <vt:lpstr>Theme12</vt:lpstr>
      <vt:lpstr>Theme10</vt:lpstr>
      <vt:lpstr>Faith’s Response To Fear</vt:lpstr>
      <vt:lpstr>Psalms 11</vt:lpstr>
      <vt:lpstr>Psalms 11 Faith’s Response To Fear</vt:lpstr>
      <vt:lpstr>Psalms 11 Faith’s Response To Fear</vt:lpstr>
      <vt:lpstr>Psalms 11 Faith’s Response To Fear</vt:lpstr>
      <vt:lpstr>Psalms 11 Faith’s Response To Fear</vt:lpstr>
      <vt:lpstr>The Beauty of Unity Psalms 133</vt:lpstr>
      <vt:lpstr>The Beauty of Unity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Faith’s Response To Fear</dc:title>
  <dc:creator>mgalloway2715@gmail.com</dc:creator>
  <cp:lastModifiedBy>Richard Lidh</cp:lastModifiedBy>
  <cp:revision>11</cp:revision>
  <cp:lastPrinted>2022-07-03T22:35:02Z</cp:lastPrinted>
  <dcterms:created xsi:type="dcterms:W3CDTF">2022-07-02T22:27:58Z</dcterms:created>
  <dcterms:modified xsi:type="dcterms:W3CDTF">2022-08-13T19:58:57Z</dcterms:modified>
</cp:coreProperties>
</file>